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Oval 2"/>
          <p:cNvSpPr/>
          <p:nvPr/>
        </p:nvSpPr>
        <p:spPr>
          <a:xfrm>
            <a:off x="-1645920" y="-1097280"/>
            <a:ext cx="4023360" cy="4023360"/>
          </a:xfrm>
          <a:prstGeom prst="ellipse">
            <a:avLst/>
          </a:prstGeom>
          <a:solidFill>
            <a:srgbClr val="00E5FF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Oval 3"/>
          <p:cNvSpPr/>
          <p:nvPr/>
        </p:nvSpPr>
        <p:spPr>
          <a:xfrm>
            <a:off x="9144000" y="4114800"/>
            <a:ext cx="4114800" cy="4114800"/>
          </a:xfrm>
          <a:prstGeom prst="ellipse">
            <a:avLst/>
          </a:prstGeom>
          <a:solidFill>
            <a:srgbClr val="00B8D4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868680" y="868680"/>
            <a:ext cx="548640" cy="548640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68680" y="868680"/>
            <a:ext cx="548640" cy="548640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0" y="868680"/>
            <a:ext cx="73152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E8F1FF"/>
                </a:solidFill>
                <a:latin typeface="Inter"/>
              </a:rPr>
              <a:t>ARGOS · NoBug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0" y="9144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Consolas"/>
              </a:rPr>
              <a:t>v1 · 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91440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Consolas"/>
              </a:rPr>
              <a:t>SECURITY · OPERATIONS · 24×7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331720"/>
            <a:ext cx="10515600" cy="21945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6400" b="1" i="0">
                <a:solidFill>
                  <a:srgbClr val="E8F1FF"/>
                </a:solidFill>
                <a:latin typeface="Inter"/>
              </a:rPr>
              <a:t>100 olhos.</a:t>
            </a:r>
          </a:p>
          <a:p>
            <a:pPr algn="l">
              <a:lnSpc>
                <a:spcPct val="105000"/>
              </a:lnSpc>
            </a:pPr>
            <a:r>
              <a:rPr sz="6400" b="1" i="0">
                <a:solidFill>
                  <a:srgbClr val="E8F1FF"/>
                </a:solidFill>
                <a:latin typeface="Inter"/>
              </a:rPr>
              <a:t>Zero pontos cegos.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4572000"/>
            <a:ext cx="100584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500" b="0" i="0">
                <a:solidFill>
                  <a:srgbClr val="94A3B8"/>
                </a:solidFill>
                <a:latin typeface="Inter"/>
              </a:rPr>
              <a:t>Argos é o Centro de Comando do SOC NoBug — SIEM aglutinado, IA Alice pra triagem,</a:t>
            </a:r>
          </a:p>
          <a:p>
            <a:pPr algn="l">
              <a:lnSpc>
                <a:spcPct val="140000"/>
              </a:lnSpc>
            </a:pPr>
            <a:r>
              <a:rPr sz="1500" b="0" i="0">
                <a:solidFill>
                  <a:srgbClr val="94A3B8"/>
                </a:solidFill>
                <a:latin typeface="Inter"/>
              </a:rPr>
              <a:t>anti-phishing CloneGuard, playbooks SI e plantão integrado a Twilio.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68680" y="5532120"/>
            <a:ext cx="2286000" cy="457200"/>
          </a:xfrm>
          <a:prstGeom prst="roundRect">
            <a:avLst>
              <a:gd name="adj" fmla="val 45000"/>
            </a:avLst>
          </a:prstGeom>
          <a:solidFill>
            <a:srgbClr val="10203A"/>
          </a:solidFill>
          <a:ln w="6350">
            <a:solidFill>
              <a:srgbClr val="00E5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5532120"/>
            <a:ext cx="2286000" cy="457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Consolas"/>
              </a:rPr>
              <a:t>MULTI-TENANT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37560" y="5532120"/>
            <a:ext cx="2286000" cy="457200"/>
          </a:xfrm>
          <a:prstGeom prst="roundRect">
            <a:avLst>
              <a:gd name="adj" fmla="val 45000"/>
            </a:avLst>
          </a:prstGeom>
          <a:solidFill>
            <a:srgbClr val="10203A"/>
          </a:solidFill>
          <a:ln w="6350">
            <a:solidFill>
              <a:srgbClr val="00E5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337560" y="5532120"/>
            <a:ext cx="2286000" cy="457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Consolas"/>
              </a:rPr>
              <a:t>IA + SOAR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06440" y="5532120"/>
            <a:ext cx="2286000" cy="457200"/>
          </a:xfrm>
          <a:prstGeom prst="roundRect">
            <a:avLst>
              <a:gd name="adj" fmla="val 45000"/>
            </a:avLst>
          </a:prstGeom>
          <a:solidFill>
            <a:srgbClr val="10203A"/>
          </a:solidFill>
          <a:ln w="6350">
            <a:solidFill>
              <a:srgbClr val="00E5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806440" y="5532120"/>
            <a:ext cx="2286000" cy="457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Consolas"/>
              </a:rPr>
              <a:t>PRONTO EM HORAS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80" y="6355080"/>
            <a:ext cx="9144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64748B"/>
                </a:solidFill>
                <a:latin typeface="Inter"/>
              </a:rPr>
              <a:t>Apresentação comercial · maio 2026 · NoBug Tecnologia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54864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PRODUTO · RESPOSTA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521208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Playbooks acionáveis</a:t>
            </a:r>
          </a:p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com checklist.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965960"/>
            <a:ext cx="512064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Cinco playbooks (ransomware, phishing, exfil, brute-force, supply-chain) com checklist progressivo e geração de PDF.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31927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24612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Checklist marcável passo a passo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82219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37490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Alice sugere playbook por contexto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32511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425196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Geração de relatório PDF por execução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82803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475488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Histórico de execuções auditável</a:t>
            </a:r>
          </a:p>
        </p:txBody>
      </p:sp>
      <p:pic>
        <p:nvPicPr>
          <p:cNvPr id="16" name="Picture 15" descr="playbook_det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325880"/>
            <a:ext cx="5760720" cy="411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89320" y="1325880"/>
            <a:ext cx="5760720" cy="4114800"/>
          </a:xfrm>
          <a:prstGeom prst="rect">
            <a:avLst/>
          </a:prstGeom>
          <a:noFill/>
          <a:ln w="12700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10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54864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PRODUTO · ANTI-PHISHING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521208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CloneGuard · domínios</a:t>
            </a:r>
          </a:p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falsos sob vigilância.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965960"/>
            <a:ext cx="512064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Monitora sua marca via dnstwist + crt.sh + similaridade HTML. Classifica P0–P3 com indicadores explicáveis.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31927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24612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14+ domínios monitorados por cliente médio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82219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37490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Score 0–100 com fatores transparentes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32511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425196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P0 dispara takedown automático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82803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475488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Histórico de 23 clones detectados em 30d</a:t>
            </a:r>
          </a:p>
        </p:txBody>
      </p:sp>
      <p:pic>
        <p:nvPicPr>
          <p:cNvPr id="16" name="Picture 15" descr="clonegu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325880"/>
            <a:ext cx="5760720" cy="411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89320" y="1325880"/>
            <a:ext cx="5760720" cy="4114800"/>
          </a:xfrm>
          <a:prstGeom prst="rect">
            <a:avLst/>
          </a:prstGeom>
          <a:noFill/>
          <a:ln w="12700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11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54864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OPERAÇÃO · 24×7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521208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Plantão paralelo</a:t>
            </a:r>
          </a:p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com Twilio Voice.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965960"/>
            <a:ext cx="512064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8 plantonistas em paralelo cobrindo tiers L1/L2/L3 + Coord. Escalation por Telegram → ligação Twilio BR/US.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31927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24612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Rotação por semana ISO automática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82219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37490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L1 Triage · L2 Investigação · L3 Resposta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32511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425196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Ligação Twilio + TTS PT-BR + ack DTMF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82803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475488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Fallback automático após 60s sem ack</a:t>
            </a:r>
          </a:p>
        </p:txBody>
      </p:sp>
      <p:pic>
        <p:nvPicPr>
          <p:cNvPr id="16" name="Picture 15" descr="onc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325880"/>
            <a:ext cx="5760720" cy="411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89320" y="1325880"/>
            <a:ext cx="5760720" cy="4114800"/>
          </a:xfrm>
          <a:prstGeom prst="rect">
            <a:avLst/>
          </a:prstGeom>
          <a:noFill/>
          <a:ln w="12700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12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73152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POR QUE ARGOS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109728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3000" b="1" i="0">
                <a:solidFill>
                  <a:srgbClr val="E8F1FF"/>
                </a:solidFill>
                <a:latin typeface="Inter"/>
              </a:rPr>
              <a:t>Diferenciais técnicos.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874519"/>
            <a:ext cx="10058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94A3B8"/>
                </a:solidFill>
                <a:latin typeface="Inter"/>
              </a:rPr>
              <a:t>Pragmático, multi-tenant, com governança de IA — não é um SOC montado em Excel.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2697480"/>
            <a:ext cx="5532120" cy="169164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2862072"/>
            <a:ext cx="498348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Multi-tenant nativo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333756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" y="333756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Isolamento por SOC: dados, IA, audit trail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361188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560" y="361188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4 managers Wazuh aglutinados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60" y="388620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560" y="388620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GLPI source-of-truth pra dedup de tickets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3640" y="2697480"/>
            <a:ext cx="5532120" cy="169164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37960" y="2862072"/>
            <a:ext cx="498348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IA com governança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7960" y="333756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66560" y="333756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Claude Opus com prompt caching ativo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7960" y="361188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6560" y="361188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Redaction antes do envio (PII / segredos)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7960" y="388620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66560" y="388620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Opcional: LLM on-premise (Ollama/vLLM)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" y="4572000"/>
            <a:ext cx="5532120" cy="169164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22960" y="4736592"/>
            <a:ext cx="498348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Resposta automatizada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960" y="521208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560" y="521208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Workflows Shuffle com aprovação opcional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" y="548640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1560" y="548640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Bloqueio em pfSense (BR-DF + SP-AZ) + Cloudflare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2960" y="576072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1560" y="576072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Twilio Voice BR/US com ack DTMF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63640" y="4572000"/>
            <a:ext cx="5532120" cy="169164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537960" y="4736592"/>
            <a:ext cx="498348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Stack pragmático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37960" y="521208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66560" y="521208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Docker Compose, ~4 GB RAM por nó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7960" y="548640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66560" y="548640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Postgres + nginx + FastAPI + Alpine.js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7960" y="5760720"/>
            <a:ext cx="2286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E5FF"/>
                </a:solidFill>
                <a:latin typeface="Inter"/>
              </a:rPr>
              <a:t>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66560" y="5760720"/>
            <a:ext cx="47548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Zero dependência obrigatória de cloud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13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73152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PRÓXIMOS PASSOS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109728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3000" b="1" i="0">
                <a:solidFill>
                  <a:srgbClr val="E8F1FF"/>
                </a:solidFill>
                <a:latin typeface="Inter"/>
              </a:rPr>
              <a:t>Do interesse ao SOC em produção.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874519"/>
            <a:ext cx="10058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94A3B8"/>
                </a:solidFill>
                <a:latin typeface="Inter"/>
              </a:rPr>
              <a:t>Quatro etapas, ciclo total de 3 a 4 semanas.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2697480"/>
            <a:ext cx="1463040" cy="457200"/>
          </a:xfrm>
          <a:prstGeom prst="roundRect">
            <a:avLst>
              <a:gd name="adj" fmla="val 4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48640" y="2697480"/>
            <a:ext cx="1463040" cy="457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 i="0">
                <a:solidFill>
                  <a:srgbClr val="0A1628"/>
                </a:solidFill>
                <a:latin typeface="Consolas"/>
              </a:rPr>
              <a:t>D + 1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4560" y="2679192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 i="0">
                <a:solidFill>
                  <a:srgbClr val="E8F1FF"/>
                </a:solidFill>
                <a:latin typeface="Inter"/>
              </a:rPr>
              <a:t>Demo guiada e diagnóstico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4560" y="3026664"/>
            <a:ext cx="9509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Sessão com sua equipe técnica, mapeamento de fontes (SIEM, EDR, tickets), gaps e MTTRs atuais.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3474720"/>
            <a:ext cx="1463040" cy="457200"/>
          </a:xfrm>
          <a:prstGeom prst="roundRect">
            <a:avLst>
              <a:gd name="adj" fmla="val 4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48640" y="3474720"/>
            <a:ext cx="1463040" cy="457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 i="0">
                <a:solidFill>
                  <a:srgbClr val="0A1628"/>
                </a:solidFill>
                <a:latin typeface="Consolas"/>
              </a:rPr>
              <a:t>Sem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4560" y="3456432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 i="0">
                <a:solidFill>
                  <a:srgbClr val="E8F1FF"/>
                </a:solidFill>
                <a:latin typeface="Inter"/>
              </a:rPr>
              <a:t>Onboarding técnico + escala de plantão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4560" y="3803904"/>
            <a:ext cx="9509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Provisionamento Argos + agentes Wazuh, regras-base, integração Shuffle e Twilio. Setup de escala 24×7.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40" y="4251960"/>
            <a:ext cx="1463040" cy="457200"/>
          </a:xfrm>
          <a:prstGeom prst="roundRect">
            <a:avLst>
              <a:gd name="adj" fmla="val 4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48640" y="4251960"/>
            <a:ext cx="1463040" cy="457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 i="0">
                <a:solidFill>
                  <a:srgbClr val="0A1628"/>
                </a:solidFill>
                <a:latin typeface="Consolas"/>
              </a:rPr>
              <a:t>Sem 2-3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4560" y="4233672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 i="0">
                <a:solidFill>
                  <a:srgbClr val="E8F1FF"/>
                </a:solidFill>
                <a:latin typeface="Inter"/>
              </a:rPr>
              <a:t>Calibragem com casos reais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4560" y="4581144"/>
            <a:ext cx="9509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Triagem dos primeiros alertas, ajuste de supressões, criação de playbooks customizados, relatório semanal.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" y="5029200"/>
            <a:ext cx="1463040" cy="457200"/>
          </a:xfrm>
          <a:prstGeom prst="roundRect">
            <a:avLst>
              <a:gd name="adj" fmla="val 4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48640" y="5029200"/>
            <a:ext cx="1463040" cy="457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 i="0">
                <a:solidFill>
                  <a:srgbClr val="0A1628"/>
                </a:solidFill>
                <a:latin typeface="Consolas"/>
              </a:rPr>
              <a:t>Sem 4 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4560" y="5010912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 i="0">
                <a:solidFill>
                  <a:srgbClr val="E8F1FF"/>
                </a:solidFill>
                <a:latin typeface="Inter"/>
              </a:rPr>
              <a:t>SOC em regime · revisão mensal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560" y="5358384"/>
            <a:ext cx="9509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SLA medido (MTTA / MTTR / cobertura), relatório executivo PDF, revisão mensal com CSO/board.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" y="5897880"/>
            <a:ext cx="11064240" cy="548640"/>
          </a:xfrm>
          <a:prstGeom prst="roundRect">
            <a:avLst>
              <a:gd name="adj" fmla="val 10000"/>
            </a:avLst>
          </a:prstGeom>
          <a:solidFill>
            <a:srgbClr val="10203A"/>
          </a:solidFill>
          <a:ln w="9525">
            <a:solidFill>
              <a:srgbClr val="00E5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77240" y="5897880"/>
            <a:ext cx="73152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E8F1FF"/>
                </a:solidFill>
                <a:latin typeface="Inter"/>
              </a:rPr>
              <a:t>Quer ver Argos rodando agora? demo ao vivo · sem cadastro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0" y="5897880"/>
            <a:ext cx="36576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400" b="0" i="0">
                <a:solidFill>
                  <a:srgbClr val="00E5FF"/>
                </a:solidFill>
                <a:latin typeface="Consolas"/>
              </a:rPr>
              <a:t>argos.nobug.com.br/demo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14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Oval 2"/>
          <p:cNvSpPr/>
          <p:nvPr/>
        </p:nvSpPr>
        <p:spPr>
          <a:xfrm>
            <a:off x="-1645920" y="-1097280"/>
            <a:ext cx="4023360" cy="4023360"/>
          </a:xfrm>
          <a:prstGeom prst="ellipse">
            <a:avLst/>
          </a:prstGeom>
          <a:solidFill>
            <a:srgbClr val="00E5FF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Oval 3"/>
          <p:cNvSpPr/>
          <p:nvPr/>
        </p:nvSpPr>
        <p:spPr>
          <a:xfrm>
            <a:off x="9144000" y="4114800"/>
            <a:ext cx="4114800" cy="4114800"/>
          </a:xfrm>
          <a:prstGeom prst="ellipse">
            <a:avLst/>
          </a:prstGeom>
          <a:solidFill>
            <a:srgbClr val="00B8D4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868680" y="868680"/>
            <a:ext cx="548640" cy="548640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68680" y="868680"/>
            <a:ext cx="548640" cy="548640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0" y="868680"/>
            <a:ext cx="5486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E8F1FF"/>
                </a:solidFill>
                <a:latin typeface="Inter"/>
              </a:rPr>
              <a:t>ARGOS · NoBug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2194560"/>
            <a:ext cx="10058400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0" b="1" i="0">
                <a:solidFill>
                  <a:srgbClr val="E8F1FF"/>
                </a:solidFill>
                <a:latin typeface="Inter"/>
              </a:rPr>
              <a:t>Obrigado.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3703320"/>
            <a:ext cx="100584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1">
                <a:solidFill>
                  <a:srgbClr val="00E5FF"/>
                </a:solidFill>
                <a:latin typeface="Inter"/>
              </a:rPr>
              <a:t>100 olhos. Zero pontos cegos.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493776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Guilherme Mota Stockmann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5285232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Sócio · NoBug Tecnologia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" y="5650992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00E5FF"/>
                </a:solidFill>
                <a:latin typeface="Consolas"/>
              </a:rPr>
              <a:t>guilherme@nobug.com.br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" y="598932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00E5FF"/>
                </a:solidFill>
                <a:latin typeface="Consolas"/>
              </a:rPr>
              <a:t>argos.nobug.com.br · nobug.com.br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73152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O PROBLEMA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1097280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3000" b="1" i="0">
                <a:solidFill>
                  <a:srgbClr val="E8F1FF"/>
                </a:solidFill>
                <a:latin typeface="Inter"/>
              </a:rPr>
              <a:t>Times de SOC operam em silos</a:t>
            </a:r>
          </a:p>
          <a:p>
            <a:pPr algn="l">
              <a:lnSpc>
                <a:spcPct val="110000"/>
              </a:lnSpc>
            </a:pPr>
            <a:r>
              <a:rPr sz="3000" b="1" i="0">
                <a:solidFill>
                  <a:srgbClr val="E8F1FF"/>
                </a:solidFill>
                <a:latin typeface="Inter"/>
              </a:rPr>
              <a:t>e perdem o que importa.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240280"/>
            <a:ext cx="10058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94A3B8"/>
                </a:solidFill>
                <a:latin typeface="Inter"/>
              </a:rPr>
              <a:t>Sem aglutinação de SIEM, EDR, ticket, plantão e IA num único contexto, o SOC vira reativo — e cada minuto extra de detecção custa caro.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200400"/>
            <a:ext cx="2697480" cy="2743200"/>
          </a:xfrm>
          <a:prstGeom prst="roundRect">
            <a:avLst>
              <a:gd name="adj" fmla="val 4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731520" y="3474720"/>
            <a:ext cx="54864" cy="36576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3429000"/>
            <a:ext cx="26974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1" i="0">
                <a:solidFill>
                  <a:srgbClr val="00E5FF"/>
                </a:solidFill>
                <a:latin typeface="Inter"/>
              </a:rPr>
              <a:t>204 dias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4069080"/>
            <a:ext cx="22402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E8F1FF"/>
                </a:solidFill>
                <a:latin typeface="Inter"/>
              </a:rPr>
              <a:t>tempo médio para</a:t>
            </a:r>
          </a:p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E8F1FF"/>
                </a:solidFill>
                <a:latin typeface="Inter"/>
              </a:rPr>
              <a:t>detectar um breach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" y="5486400"/>
            <a:ext cx="2240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1">
                <a:solidFill>
                  <a:srgbClr val="64748B"/>
                </a:solidFill>
                <a:latin typeface="Inter"/>
              </a:rPr>
              <a:t>Verizon DBIR 2024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83280" y="3200400"/>
            <a:ext cx="2697480" cy="2743200"/>
          </a:xfrm>
          <a:prstGeom prst="roundRect">
            <a:avLst>
              <a:gd name="adj" fmla="val 4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3566160" y="3474720"/>
            <a:ext cx="54864" cy="36576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703320" y="3429000"/>
            <a:ext cx="26974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1" i="0">
                <a:solidFill>
                  <a:srgbClr val="00E5FF"/>
                </a:solidFill>
                <a:latin typeface="Inter"/>
              </a:rPr>
              <a:t>R$ 4,9 mi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3320" y="4069080"/>
            <a:ext cx="22402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E8F1FF"/>
                </a:solidFill>
                <a:latin typeface="Inter"/>
              </a:rPr>
              <a:t>custo médio de</a:t>
            </a:r>
          </a:p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E8F1FF"/>
                </a:solidFill>
                <a:latin typeface="Inter"/>
              </a:rPr>
              <a:t>um breach no Brasil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3320" y="5486400"/>
            <a:ext cx="2240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1">
                <a:solidFill>
                  <a:srgbClr val="64748B"/>
                </a:solidFill>
                <a:latin typeface="Inter"/>
              </a:rPr>
              <a:t>IBM Cost of Breach 2024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17920" y="3200400"/>
            <a:ext cx="2697480" cy="2743200"/>
          </a:xfrm>
          <a:prstGeom prst="roundRect">
            <a:avLst>
              <a:gd name="adj" fmla="val 4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400800" y="3474720"/>
            <a:ext cx="54864" cy="36576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537960" y="3429000"/>
            <a:ext cx="26974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1" i="0">
                <a:solidFill>
                  <a:srgbClr val="00E5FF"/>
                </a:solidFill>
                <a:latin typeface="Inter"/>
              </a:rPr>
              <a:t>60%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7960" y="4069080"/>
            <a:ext cx="22402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E8F1FF"/>
                </a:solidFill>
                <a:latin typeface="Inter"/>
              </a:rPr>
              <a:t>do tempo do analista</a:t>
            </a:r>
          </a:p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E8F1FF"/>
                </a:solidFill>
                <a:latin typeface="Inter"/>
              </a:rPr>
              <a:t>trocando de ferramenta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7960" y="5486400"/>
            <a:ext cx="2240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1">
                <a:solidFill>
                  <a:srgbClr val="64748B"/>
                </a:solidFill>
                <a:latin typeface="Inter"/>
              </a:rPr>
              <a:t>Forrester SOC survey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52560" y="3200400"/>
            <a:ext cx="2697480" cy="2743200"/>
          </a:xfrm>
          <a:prstGeom prst="roundRect">
            <a:avLst>
              <a:gd name="adj" fmla="val 4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235440" y="3474720"/>
            <a:ext cx="54864" cy="36576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9372600" y="3429000"/>
            <a:ext cx="26974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1" i="0">
                <a:solidFill>
                  <a:srgbClr val="00E5FF"/>
                </a:solidFill>
                <a:latin typeface="Inter"/>
              </a:rPr>
              <a:t>70%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72600" y="4069080"/>
            <a:ext cx="22402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E8F1FF"/>
                </a:solidFill>
                <a:latin typeface="Inter"/>
              </a:rPr>
              <a:t>do ruído eliminável</a:t>
            </a:r>
          </a:p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E8F1FF"/>
                </a:solidFill>
                <a:latin typeface="Inter"/>
              </a:rPr>
              <a:t>com dedup + supressão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5486400"/>
            <a:ext cx="2240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1">
                <a:solidFill>
                  <a:srgbClr val="64748B"/>
                </a:solidFill>
                <a:latin typeface="Inter"/>
              </a:rPr>
              <a:t>campo · clientes NoBug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02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73152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PROPOSTA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1097280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3000" b="1" i="0">
                <a:solidFill>
                  <a:srgbClr val="E8F1FF"/>
                </a:solidFill>
                <a:latin typeface="Inter"/>
              </a:rPr>
              <a:t>Centro de Comando que</a:t>
            </a:r>
          </a:p>
          <a:p>
            <a:pPr algn="l">
              <a:lnSpc>
                <a:spcPct val="110000"/>
              </a:lnSpc>
            </a:pPr>
            <a:r>
              <a:rPr sz="3000" b="1" i="0">
                <a:solidFill>
                  <a:srgbClr val="E8F1FF"/>
                </a:solidFill>
                <a:latin typeface="Inter"/>
              </a:rPr>
              <a:t>aglutina o ciclo inteiro.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240280"/>
            <a:ext cx="10058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94A3B8"/>
                </a:solidFill>
                <a:latin typeface="Inter"/>
              </a:rPr>
              <a:t>Argos une SIEM (Wazuh multi-manager), GLPI, Shuffle SOAR, pfSense, Twilio Voice e Claude IA num único painel — operado por NoBug 24×7.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063240"/>
            <a:ext cx="502920" cy="502920"/>
          </a:xfrm>
          <a:prstGeom prst="roundRect">
            <a:avLst>
              <a:gd name="adj" fmla="val 18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48640" y="3063240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0A1628"/>
                </a:solidFill>
                <a:latin typeface="Inter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60" y="3017520"/>
            <a:ext cx="103327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Detecção aglutinada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0160" y="3364992"/>
            <a:ext cx="1033272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4 managers Wazuh + Sysmon + CrowdStrike + Snort + Cloudflare. Dedup via GLPI elimina ~70% do ruído.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3739896"/>
            <a:ext cx="502920" cy="502920"/>
          </a:xfrm>
          <a:prstGeom prst="roundRect">
            <a:avLst>
              <a:gd name="adj" fmla="val 18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48640" y="3739896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0A1628"/>
                </a:solidFill>
                <a:latin typeface="Inter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0160" y="3694176"/>
            <a:ext cx="103327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Triagem assistida por Alice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0160" y="4041648"/>
            <a:ext cx="1033272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LLM gera hipóteses, queries Wazuh e sugere playbook. Claude Opus com prompt caching, multi-tenant isolado.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40" y="4416552"/>
            <a:ext cx="502920" cy="502920"/>
          </a:xfrm>
          <a:prstGeom prst="roundRect">
            <a:avLst>
              <a:gd name="adj" fmla="val 18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48640" y="4416552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0A1628"/>
                </a:solidFill>
                <a:latin typeface="Inter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0160" y="4370832"/>
            <a:ext cx="103327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Resposta automatizada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0160" y="4718304"/>
            <a:ext cx="1033272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Shuffle dispara bloqueio em pfSense (BR-DF + SP-AZ). CloneGuard derruba phishing P0 automaticamente.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" y="5093208"/>
            <a:ext cx="502920" cy="502920"/>
          </a:xfrm>
          <a:prstGeom prst="roundRect">
            <a:avLst>
              <a:gd name="adj" fmla="val 18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48640" y="509320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0A1628"/>
                </a:solidFill>
                <a:latin typeface="Inter"/>
              </a:rPr>
              <a:t>04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160" y="5047488"/>
            <a:ext cx="103327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Plantão 24×7 com voz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0160" y="5394960"/>
            <a:ext cx="1033272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8 plantonistas em paralelo, escalation Telegram → Twilio Voice BR/US, TwiML PT-BR com ack DTMF.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" y="5769864"/>
            <a:ext cx="502920" cy="502920"/>
          </a:xfrm>
          <a:prstGeom prst="roundRect">
            <a:avLst>
              <a:gd name="adj" fmla="val 18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48640" y="5769864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0A1628"/>
                </a:solidFill>
                <a:latin typeface="Inter"/>
              </a:rPr>
              <a:t>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0160" y="5724144"/>
            <a:ext cx="1033272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Auditoria e governança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160" y="6071616"/>
            <a:ext cx="1033272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94A3B8"/>
                </a:solidFill>
                <a:latin typeface="Inter"/>
              </a:rPr>
              <a:t>Append-only audit trail em Postgres, relatórios PDF por ciclo, evidências pra LGPD e seguro cyber.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03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73152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FLUXO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109728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1" i="0">
                <a:solidFill>
                  <a:srgbClr val="E8F1FF"/>
                </a:solidFill>
                <a:latin typeface="Inter"/>
              </a:rPr>
              <a:t>Do evento à resposta validada.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828800"/>
            <a:ext cx="10058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94A3B8"/>
                </a:solidFill>
                <a:latin typeface="Inter"/>
              </a:rPr>
              <a:t>Três etapas, um único painel. Wazuh, GLPI, Shuffle e pfSense convergem em Argos.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2743200"/>
            <a:ext cx="3657600" cy="3200400"/>
          </a:xfrm>
          <a:prstGeom prst="roundRect">
            <a:avLst>
              <a:gd name="adj" fmla="val 4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301752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0E5FF"/>
                </a:solidFill>
                <a:latin typeface="Consolas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3429000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64748B"/>
                </a:solidFill>
                <a:latin typeface="Consolas"/>
              </a:rPr>
              <a:t>STEP 01 · DETECTA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3794760"/>
            <a:ext cx="31089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E8F1FF"/>
                </a:solidFill>
                <a:latin typeface="Inter"/>
              </a:rPr>
              <a:t>Aglutina ruído em sinal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4572000"/>
            <a:ext cx="31089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Coleta nativa Wazuh multi-tenant, Sysmon, CrowdStrike, Snort, Cloudflare. Regras de supressão e dedup via GLPI eliminam ~70% do ruído antes do ticket.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10812" y="4251960"/>
            <a:ext cx="118872" cy="182880"/>
          </a:xfrm>
          <a:prstGeom prst="rightArrow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4343400" y="2743200"/>
            <a:ext cx="3657600" cy="3200400"/>
          </a:xfrm>
          <a:prstGeom prst="roundRect">
            <a:avLst>
              <a:gd name="adj" fmla="val 4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617720" y="301752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7DF0FF"/>
                </a:solidFill>
                <a:latin typeface="Consolas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7720" y="3429000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64748B"/>
                </a:solidFill>
                <a:latin typeface="Consolas"/>
              </a:rPr>
              <a:t>STEP 02 · INVESTIGA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7720" y="3794760"/>
            <a:ext cx="31089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E8F1FF"/>
                </a:solidFill>
                <a:latin typeface="Inter"/>
              </a:rPr>
              <a:t>Alice IA acelera triagem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7720" y="4572000"/>
            <a:ext cx="31089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Cada ticket recebe triagem por LLM (Claude Opus): hipóteses, indicadores, queries sugeridas no Wazuh e link para playbook aplicável.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005572" y="4251960"/>
            <a:ext cx="118872" cy="182880"/>
          </a:xfrm>
          <a:prstGeom prst="rightArrow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138160" y="2743200"/>
            <a:ext cx="3657600" cy="3200400"/>
          </a:xfrm>
          <a:prstGeom prst="roundRect">
            <a:avLst>
              <a:gd name="adj" fmla="val 4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412480" y="301752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BBF24"/>
                </a:solidFill>
                <a:latin typeface="Consolas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12480" y="3429000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64748B"/>
                </a:solidFill>
                <a:latin typeface="Consolas"/>
              </a:rPr>
              <a:t>STEP 03 · RESPONDE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12480" y="3794760"/>
            <a:ext cx="31089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E8F1FF"/>
                </a:solidFill>
                <a:latin typeface="Inter"/>
              </a:rPr>
              <a:t>SOAR + plantão fecham o loop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12480" y="4572000"/>
            <a:ext cx="31089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Bloqueio automático em pfSense via Shuffle, escalation por Telegram + ligação Twilio pro plantão de turno, com TTS PT-BR e ack DTMF.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04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73152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CAPACIDADES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109728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3000" b="1" i="0">
                <a:solidFill>
                  <a:srgbClr val="E8F1FF"/>
                </a:solidFill>
                <a:latin typeface="Inter"/>
              </a:rPr>
              <a:t>Tudo num painel. Nada solto.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874519"/>
            <a:ext cx="10058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94A3B8"/>
                </a:solidFill>
                <a:latin typeface="Inter"/>
              </a:rPr>
              <a:t>Seis módulos integrados. Você navega em um único contexto — sem trocar de janela.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2743200"/>
            <a:ext cx="3703320" cy="132588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713232" y="3017520"/>
            <a:ext cx="54864" cy="73152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2926080"/>
            <a:ext cx="3154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Dashboard SOC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337560"/>
            <a:ext cx="315468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050" b="0" i="0">
                <a:solidFill>
                  <a:srgbClr val="94A3B8"/>
                </a:solidFill>
                <a:latin typeface="Inter"/>
              </a:rPr>
              <a:t>Tickets em Kanban, EPS em tempo real, mapa de origens de ataque, top-noisy hosts e KPIs por SOC (cliente).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6552" y="2743200"/>
            <a:ext cx="3703320" cy="132588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581144" y="3017520"/>
            <a:ext cx="54864" cy="73152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782312" y="2926080"/>
            <a:ext cx="3154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Centro de Comando · Globo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2312" y="3337560"/>
            <a:ext cx="315468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050" b="0" i="0">
                <a:solidFill>
                  <a:srgbClr val="94A3B8"/>
                </a:solidFill>
                <a:latin typeface="Inter"/>
              </a:rPr>
              <a:t>Visualização 3D de origens de ataque com arcs animados, HUD live de EPS, conexões e feed de bloqueios.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84464" y="2743200"/>
            <a:ext cx="3703320" cy="132588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8449056" y="3017520"/>
            <a:ext cx="54864" cy="73152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650224" y="2926080"/>
            <a:ext cx="3154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Alice · IA assistente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50224" y="3337560"/>
            <a:ext cx="315468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050" b="0" i="0">
                <a:solidFill>
                  <a:srgbClr val="94A3B8"/>
                </a:solidFill>
                <a:latin typeface="Inter"/>
              </a:rPr>
              <a:t>Triagem por LLM, sugestão de hipóteses, queries Wazuh e contra-análise. Multi-tenant com isolamento por SOC.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" y="4251960"/>
            <a:ext cx="3703320" cy="132588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713232" y="4526280"/>
            <a:ext cx="54864" cy="73152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14400" y="4434840"/>
            <a:ext cx="3154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Playbooks 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4846320"/>
            <a:ext cx="315468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050" b="0" i="0">
                <a:solidFill>
                  <a:srgbClr val="94A3B8"/>
                </a:solidFill>
                <a:latin typeface="Inter"/>
              </a:rPr>
              <a:t>Cinco playbooks acionáveis (ransomware, phishing, exfil, brute-force, supply-chain) com checklists e validação por IA.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16552" y="4251960"/>
            <a:ext cx="3703320" cy="132588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4581144" y="4526280"/>
            <a:ext cx="54864" cy="73152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4782312" y="4434840"/>
            <a:ext cx="3154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CloneGuard anti-phishing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2312" y="4846320"/>
            <a:ext cx="315468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050" b="0" i="0">
                <a:solidFill>
                  <a:srgbClr val="94A3B8"/>
                </a:solidFill>
                <a:latin typeface="Inter"/>
              </a:rPr>
              <a:t>Detecta clones (dnstwist + crt.sh + similaridade HTML) e classifica risco P0–P3 com indicadores explicáveis.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284464" y="4251960"/>
            <a:ext cx="3703320" cy="1325880"/>
          </a:xfrm>
          <a:prstGeom prst="roundRect">
            <a:avLst>
              <a:gd name="adj" fmla="val 6000"/>
            </a:avLst>
          </a:prstGeom>
          <a:solidFill>
            <a:srgbClr val="10203A"/>
          </a:solidFill>
          <a:ln w="9525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8449056" y="4526280"/>
            <a:ext cx="54864" cy="731520"/>
          </a:xfrm>
          <a:prstGeom prst="rect">
            <a:avLst/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8650224" y="4434840"/>
            <a:ext cx="3154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E8F1FF"/>
                </a:solidFill>
                <a:latin typeface="Inter"/>
              </a:rPr>
              <a:t>Plantão + Voice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50224" y="4846320"/>
            <a:ext cx="315468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050" b="0" i="0">
                <a:solidFill>
                  <a:srgbClr val="94A3B8"/>
                </a:solidFill>
                <a:latin typeface="Inter"/>
              </a:rPr>
              <a:t>Escala 24/7 com rotação ISO, escalation Telegram → ligação Twilio BR/US, TwiML PT-BR, ack via DTMF.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05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54864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PRODUTO · OPERAÇÃO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521208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Dashboard SOC.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965960"/>
            <a:ext cx="512064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Visão de turno em tempo real: EPS, top origens, hosts ruidosos, atividade live e KPIs por cliente.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31927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24612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KPIs em destaque (eventos, tickets, MTTA, cobertura)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82219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37490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Mapa de origens com geolocalização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32511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425196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Feed live de alertas críticos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82803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475488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Multi-tenant: dados isolados por SOC</a:t>
            </a:r>
          </a:p>
        </p:txBody>
      </p:sp>
      <p:pic>
        <p:nvPicPr>
          <p:cNvPr id="16" name="Picture 15" descr="dash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325880"/>
            <a:ext cx="5760720" cy="411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89320" y="1325880"/>
            <a:ext cx="5760720" cy="4114800"/>
          </a:xfrm>
          <a:prstGeom prst="rect">
            <a:avLst/>
          </a:prstGeom>
          <a:noFill/>
          <a:ln w="12700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06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54864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PRODUTO · OPERAÇÃO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521208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Centro de Comando.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965960"/>
            <a:ext cx="512064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Globo 3D mostra origens de ataque em tempo real com arcs animados, HUD live e feed de bloqueios.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31927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24612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Visualização imediata de campanhas globais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82219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37490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HUD com EPS, conexões ativas, UTC live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32511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425196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Origens classificadas por severidade P0–P3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82803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475488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Feed de ataques bloqueados nos últimos 60s</a:t>
            </a:r>
          </a:p>
        </p:txBody>
      </p:sp>
      <p:pic>
        <p:nvPicPr>
          <p:cNvPr id="16" name="Picture 15" descr="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325880"/>
            <a:ext cx="5760720" cy="411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89320" y="1325880"/>
            <a:ext cx="5760720" cy="4114800"/>
          </a:xfrm>
          <a:prstGeom prst="rect">
            <a:avLst/>
          </a:prstGeom>
          <a:noFill/>
          <a:ln w="12700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07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54864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PRODUTO · TRIAGEM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521208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Tickets em</a:t>
            </a:r>
          </a:p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pipeline Kanban.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965960"/>
            <a:ext cx="512064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Cada incidente flui em Novo → Em análise → Aguardando → Resolvido. Severidade P0–P3, owner e idade visíveis.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31927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24612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Dedup automático via GLPI (source-of-truth)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82219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37490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Severidade calculada por regra Wazuh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32511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425196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Owner pode ser humano ou Alice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82803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475488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Drill-down expõe contexto completo</a:t>
            </a:r>
          </a:p>
        </p:txBody>
      </p:sp>
      <p:pic>
        <p:nvPicPr>
          <p:cNvPr id="16" name="Picture 15" descr="ticke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325880"/>
            <a:ext cx="5760720" cy="411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89320" y="1325880"/>
            <a:ext cx="5760720" cy="4114800"/>
          </a:xfrm>
          <a:prstGeom prst="rect">
            <a:avLst/>
          </a:prstGeom>
          <a:noFill/>
          <a:ln w="12700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08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48640" y="502920"/>
            <a:ext cx="310896" cy="310896"/>
          </a:xfrm>
          <a:prstGeom prst="roundRect">
            <a:avLst>
              <a:gd name="adj" fmla="val 25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502920"/>
            <a:ext cx="310896" cy="3108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600" b="1">
                <a:solidFill>
                  <a:srgbClr val="0A1628"/>
                </a:solidFill>
                <a:latin typeface="Inter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502920"/>
            <a:ext cx="54864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00E5FF"/>
                </a:solidFill>
                <a:latin typeface="Inter"/>
              </a:rPr>
              <a:t>PRODUTO · 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868680"/>
            <a:ext cx="521208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Alice — assistente</a:t>
            </a:r>
          </a:p>
          <a:p>
            <a:pPr algn="l">
              <a:lnSpc>
                <a:spcPct val="110000"/>
              </a:lnSpc>
            </a:pPr>
            <a:r>
              <a:rPr sz="2600" b="1" i="0">
                <a:solidFill>
                  <a:srgbClr val="E8F1FF"/>
                </a:solidFill>
                <a:latin typeface="Inter"/>
              </a:rPr>
              <a:t>de investigação.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965960"/>
            <a:ext cx="512064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 b="0" i="0">
                <a:solidFill>
                  <a:srgbClr val="94A3B8"/>
                </a:solidFill>
                <a:latin typeface="Inter"/>
              </a:rPr>
              <a:t>Triagem por LLM com hipóteses, indicadores e queries Wazuh sugeridas. Multi-tenant isolado, com audit trail.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31927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324612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Claude Opus com prompt caching (custo otimizado)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82219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37490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Sugestão de playbook aplicável por ticket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32511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425196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Consultas Wazuh prontas pra colar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828032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475488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50" b="0" i="0">
                <a:solidFill>
                  <a:srgbClr val="E8F1FF"/>
                </a:solidFill>
                <a:latin typeface="Inter"/>
              </a:rPr>
              <a:t>Redaction de PII antes do envio à API</a:t>
            </a:r>
          </a:p>
        </p:txBody>
      </p:sp>
      <p:pic>
        <p:nvPicPr>
          <p:cNvPr id="16" name="Picture 15" descr="al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325880"/>
            <a:ext cx="5760720" cy="411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89320" y="1325880"/>
            <a:ext cx="5760720" cy="4114800"/>
          </a:xfrm>
          <a:prstGeom prst="rect">
            <a:avLst/>
          </a:prstGeom>
          <a:noFill/>
          <a:ln w="12700">
            <a:solidFill>
              <a:srgbClr val="1A2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48640" y="6492240"/>
            <a:ext cx="7772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argos.nobug.com.br · Centro de Comando SOC NoBug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492240"/>
            <a:ext cx="10972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>
                <a:solidFill>
                  <a:srgbClr val="64748B"/>
                </a:solidFill>
                <a:latin typeface="Inter"/>
              </a:rPr>
              <a:t>09 / 15</a:t>
            </a:r>
          </a:p>
        </p:txBody>
      </p:sp>
    </p:spTree>
  </p:cSld>
  <p:clrMapOvr>
    <a:masterClrMapping/>
  </p:clrMapOvr>
  <p:transition xmlns:ns0="http://schemas.microsoft.com/office/powerpoint/2010/main" spd="med" ns0:dur="6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